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82" r:id="rId2"/>
    <p:sldId id="405" r:id="rId3"/>
    <p:sldId id="480" r:id="rId4"/>
    <p:sldId id="476" r:id="rId5"/>
    <p:sldId id="477" r:id="rId6"/>
    <p:sldId id="464" r:id="rId7"/>
    <p:sldId id="472" r:id="rId8"/>
    <p:sldId id="482" r:id="rId9"/>
    <p:sldId id="481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'5yrs-drug-murder'!$B$3:$F$3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'5yrs-drug-murder'!$B$4:$F$4</c:f>
              <c:numCache>
                <c:formatCode>General</c:formatCode>
                <c:ptCount val="5"/>
                <c:pt idx="0">
                  <c:v>406</c:v>
                </c:pt>
                <c:pt idx="1">
                  <c:v>509</c:v>
                </c:pt>
                <c:pt idx="2">
                  <c:v>439</c:v>
                </c:pt>
                <c:pt idx="3">
                  <c:v>331</c:v>
                </c:pt>
                <c:pt idx="4">
                  <c:v>367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482112"/>
        <c:axId val="65493248"/>
      </c:barChart>
      <c:catAx>
        <c:axId val="654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5493248"/>
        <c:crosses val="autoZero"/>
        <c:auto val="1"/>
        <c:lblAlgn val="ctr"/>
        <c:lblOffset val="100"/>
        <c:noMultiLvlLbl val="0"/>
      </c:catAx>
      <c:valAx>
        <c:axId val="6549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5482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92334-75BD-410D-B591-5750DBA8A4D3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FE12-FF85-41B8-BF49-10797DD856C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CB0-BF37-486F-A7B7-A4025F91B0CC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19-F2C6-4195-B1D7-524755E07438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3A12-6474-44DA-BB56-9ECB8281B81A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6E8-9B9F-476A-9EEC-57B7A2C95B05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87DA-5DFF-4F8E-940F-D59D8ACEA209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345D-4A46-47C0-9A87-9D95524D231A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015B-484C-43D6-B56E-6B82D9C0073F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9A85-A228-4776-B8FF-18B11A2FA624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DDD4-6487-4F5B-8BFE-D5ADBC921E41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D95E-8A75-457F-AA53-75FE2684EF5D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E47AC1-22C2-45A5-8D65-99B7CFC3305B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616FC9-49F6-477A-8207-95868D7FF2A0}" type="datetime1">
              <a:rPr lang="en-GB" smtClean="0"/>
              <a:t>06/10/2015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0BCF77-5F5D-4AC6-A3CC-799901CB2E99}" type="slidenum">
              <a:rPr lang="nb-NO" smtClean="0"/>
              <a:pPr/>
              <a:t>‹N›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nhr.net/" TargetMode="External"/><Relationship Id="rId2" Type="http://schemas.openxmlformats.org/officeDocument/2006/relationships/hyperlink" Target="http://www.iranhr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ufficiostampa@iranhr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nhr.net/" TargetMode="External"/><Relationship Id="rId2" Type="http://schemas.openxmlformats.org/officeDocument/2006/relationships/hyperlink" Target="http://www.iranhr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tente\Downloads\European-Aid-for-Executions-A-Report-by-Repriev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Pena di </a:t>
            </a:r>
            <a:r>
              <a:rPr lang="en-US" dirty="0" err="1" smtClean="0"/>
              <a:t>Morte</a:t>
            </a:r>
            <a:r>
              <a:rPr lang="en-US" dirty="0" smtClean="0"/>
              <a:t> e </a:t>
            </a:r>
            <a:r>
              <a:rPr lang="en-US" dirty="0" err="1" smtClean="0"/>
              <a:t>reati</a:t>
            </a:r>
            <a:r>
              <a:rPr lang="en-US" dirty="0" smtClean="0"/>
              <a:t> </a:t>
            </a:r>
            <a:r>
              <a:rPr lang="en-US" dirty="0" err="1" smtClean="0"/>
              <a:t>legati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droga</a:t>
            </a:r>
            <a:r>
              <a:rPr lang="en-US" dirty="0" smtClean="0"/>
              <a:t> in Iran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b-NO" sz="1800" dirty="0" smtClean="0"/>
              <a:t> </a:t>
            </a:r>
            <a:r>
              <a:rPr lang="nb-NO" sz="1800" dirty="0" smtClean="0"/>
              <a:t> </a:t>
            </a:r>
            <a:r>
              <a:rPr lang="nb-NO" sz="1800" dirty="0" smtClean="0">
                <a:solidFill>
                  <a:srgbClr val="F0AD00">
                    <a:satMod val="150000"/>
                  </a:srgbClr>
                </a:solidFill>
                <a:hlinkClick r:id="rId2"/>
              </a:rPr>
              <a:t>www.iranhr.it</a:t>
            </a:r>
            <a:r>
              <a:rPr lang="nb-NO" sz="1800" dirty="0" smtClean="0">
                <a:solidFill>
                  <a:srgbClr val="F0AD00">
                    <a:satMod val="150000"/>
                  </a:srgbClr>
                </a:solidFill>
              </a:rPr>
              <a:t> </a:t>
            </a:r>
            <a:r>
              <a:rPr lang="nb-NO" sz="1800" dirty="0" smtClean="0"/>
              <a:t> </a:t>
            </a:r>
            <a:r>
              <a:rPr lang="nb-NO" sz="1800" dirty="0" smtClean="0">
                <a:hlinkClick r:id="rId3"/>
              </a:rPr>
              <a:t>www.iranhr.net</a:t>
            </a:r>
            <a:r>
              <a:rPr lang="nb-NO" sz="1800" dirty="0" smtClean="0"/>
              <a:t>  </a:t>
            </a:r>
            <a:r>
              <a:rPr lang="en-US" sz="1800" dirty="0" smtClean="0">
                <a:solidFill>
                  <a:srgbClr val="2771BA"/>
                </a:solidFill>
                <a:cs typeface="Gisha" pitchFamily="34" charset="-79"/>
                <a:hlinkClick r:id="rId4"/>
              </a:rPr>
              <a:t>ufficiostampa@iranhr.it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77200" cy="14996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IRAN HUMAN </a:t>
            </a:r>
            <a:r>
              <a:rPr lang="en-US" dirty="0" smtClean="0">
                <a:solidFill>
                  <a:schemeClr val="bg1"/>
                </a:solidFill>
              </a:rPr>
              <a:t>RIGHTS ITALIA www.iranhr.it                                              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Tel: </a:t>
            </a:r>
            <a:r>
              <a:rPr lang="en-US" dirty="0">
                <a:solidFill>
                  <a:srgbClr val="2A2A21"/>
                </a:solidFill>
                <a:latin typeface="Helvetica"/>
              </a:rPr>
              <a:t>+39 </a:t>
            </a:r>
            <a:r>
              <a:rPr lang="en-US" dirty="0" smtClean="0">
                <a:solidFill>
                  <a:srgbClr val="2A2A21"/>
                </a:solidFill>
                <a:latin typeface="Helvetica"/>
              </a:rPr>
              <a:t>327.8697107 </a:t>
            </a:r>
            <a:r>
              <a:rPr lang="en-US" dirty="0">
                <a:solidFill>
                  <a:srgbClr val="2771BA"/>
                </a:solidFill>
                <a:cs typeface="Gisha" pitchFamily="34" charset="-79"/>
                <a:hlinkClick r:id="rId4"/>
              </a:rPr>
              <a:t>ufficiostampa@iranhr.it</a:t>
            </a:r>
            <a:r>
              <a:rPr lang="nb-NO" dirty="0"/>
              <a:t/>
            </a:r>
            <a:br>
              <a:rPr lang="nb-NO" dirty="0"/>
            </a:b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0" t="19513" r="30543" b="20709"/>
          <a:stretch/>
        </p:blipFill>
        <p:spPr>
          <a:xfrm>
            <a:off x="6092927" y="-27384"/>
            <a:ext cx="3087585" cy="26719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729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Iran Human </a:t>
            </a:r>
            <a:r>
              <a:rPr lang="nb-NO" dirty="0" smtClean="0"/>
              <a:t>Rights (</a:t>
            </a:r>
            <a:r>
              <a:rPr lang="nb-NO" dirty="0" smtClean="0"/>
              <a:t>IHR)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ONG </a:t>
            </a:r>
            <a:r>
              <a:rPr lang="en-US" dirty="0" err="1" smtClean="0"/>
              <a:t>nata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iniziativa</a:t>
            </a:r>
            <a:r>
              <a:rPr lang="en-US" dirty="0" smtClean="0"/>
              <a:t> di </a:t>
            </a:r>
            <a:r>
              <a:rPr lang="en-US" dirty="0" err="1" smtClean="0"/>
              <a:t>difensori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diritti</a:t>
            </a:r>
            <a:r>
              <a:rPr lang="en-US" dirty="0" smtClean="0"/>
              <a:t> </a:t>
            </a:r>
            <a:r>
              <a:rPr lang="en-US" dirty="0" err="1" smtClean="0"/>
              <a:t>umani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e </a:t>
            </a:r>
            <a:r>
              <a:rPr lang="en-US" dirty="0" err="1" smtClean="0"/>
              <a:t>fuor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l’Iran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2005, </a:t>
            </a:r>
            <a:r>
              <a:rPr lang="en-US" dirty="0" err="1" smtClean="0"/>
              <a:t>ufficialmente</a:t>
            </a:r>
            <a:r>
              <a:rPr lang="en-US" dirty="0" smtClean="0"/>
              <a:t> </a:t>
            </a:r>
            <a:r>
              <a:rPr lang="en-US" dirty="0" err="1" smtClean="0"/>
              <a:t>registrata</a:t>
            </a:r>
            <a:r>
              <a:rPr lang="en-US" dirty="0" smtClean="0"/>
              <a:t> in </a:t>
            </a:r>
            <a:r>
              <a:rPr lang="en-US" dirty="0" err="1" smtClean="0"/>
              <a:t>Norvegia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2009.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Membro</a:t>
            </a:r>
            <a:r>
              <a:rPr lang="en-US" dirty="0" smtClean="0"/>
              <a:t> del </a:t>
            </a:r>
            <a:r>
              <a:rPr lang="en-US" dirty="0" err="1" smtClean="0"/>
              <a:t>Comitato</a:t>
            </a:r>
            <a:r>
              <a:rPr lang="en-US" dirty="0" smtClean="0"/>
              <a:t> </a:t>
            </a: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Coalizione</a:t>
            </a:r>
            <a:r>
              <a:rPr lang="en-US" dirty="0" smtClean="0"/>
              <a:t> </a:t>
            </a:r>
            <a:r>
              <a:rPr lang="en-US" dirty="0" err="1" smtClean="0"/>
              <a:t>Mondiale</a:t>
            </a:r>
            <a:r>
              <a:rPr lang="en-US" dirty="0" smtClean="0"/>
              <a:t>  </a:t>
            </a:r>
            <a:r>
              <a:rPr lang="en-US" dirty="0" err="1" smtClean="0"/>
              <a:t>contro</a:t>
            </a:r>
            <a:r>
              <a:rPr lang="en-US" dirty="0" smtClean="0"/>
              <a:t> la Pena di </a:t>
            </a:r>
            <a:r>
              <a:rPr lang="en-US" dirty="0" err="1" smtClean="0"/>
              <a:t>Morte</a:t>
            </a:r>
            <a:r>
              <a:rPr lang="en-US" dirty="0" smtClean="0"/>
              <a:t> (WCADP).</a:t>
            </a:r>
            <a:endParaRPr lang="en-US" dirty="0" smtClean="0"/>
          </a:p>
          <a:p>
            <a:r>
              <a:rPr lang="en-US" dirty="0" smtClean="0"/>
              <a:t> La </a:t>
            </a:r>
            <a:r>
              <a:rPr lang="en-US" dirty="0" err="1" smtClean="0"/>
              <a:t>sezione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  </a:t>
            </a:r>
            <a:r>
              <a:rPr lang="en-US" dirty="0" err="1" smtClean="0"/>
              <a:t>nasce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2011.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www.iranhr.it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www.</a:t>
            </a:r>
            <a:r>
              <a:rPr lang="en-US" dirty="0" smtClean="0">
                <a:hlinkClick r:id="rId3"/>
              </a:rPr>
              <a:t>iranhr.net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72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b="1" dirty="0" err="1" smtClean="0"/>
              <a:t>Ufficiali</a:t>
            </a:r>
            <a:r>
              <a:rPr lang="en-US" dirty="0" smtClean="0"/>
              <a:t>: </a:t>
            </a:r>
            <a:r>
              <a:rPr lang="it-IT" dirty="0"/>
              <a:t>siti della Magistratura iraniana, della polizia iraniana, del </a:t>
            </a:r>
            <a:r>
              <a:rPr lang="en-US" dirty="0"/>
              <a:t>National Iranian Broadcasting Network</a:t>
            </a:r>
            <a:r>
              <a:rPr lang="it-IT" dirty="0" smtClean="0"/>
              <a:t>, le </a:t>
            </a:r>
            <a:r>
              <a:rPr lang="it-IT" dirty="0"/>
              <a:t>agenzie di stampa di </a:t>
            </a:r>
            <a:r>
              <a:rPr lang="it-IT" dirty="0" smtClean="0"/>
              <a:t>stato, i </a:t>
            </a:r>
            <a:r>
              <a:rPr lang="it-IT" dirty="0"/>
              <a:t>giornali locali e </a:t>
            </a:r>
            <a:r>
              <a:rPr lang="it-IT" dirty="0" smtClean="0"/>
              <a:t>nazionali.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Non </a:t>
            </a:r>
            <a:r>
              <a:rPr lang="en-US" b="1" dirty="0" err="1" smtClean="0"/>
              <a:t>ufficiali</a:t>
            </a:r>
            <a:r>
              <a:rPr lang="en-US" b="1" dirty="0" smtClean="0"/>
              <a:t>:  </a:t>
            </a:r>
            <a:r>
              <a:rPr lang="it-IT" dirty="0"/>
              <a:t>ONG per i diritti umani </a:t>
            </a:r>
            <a:r>
              <a:rPr lang="it-IT" dirty="0" smtClean="0"/>
              <a:t>e/o </a:t>
            </a:r>
            <a:r>
              <a:rPr lang="it-IT" dirty="0"/>
              <a:t>fonti di IHR in </a:t>
            </a:r>
            <a:r>
              <a:rPr lang="it-IT" dirty="0" smtClean="0"/>
              <a:t>Iran (</a:t>
            </a:r>
            <a:r>
              <a:rPr lang="it-IT" dirty="0"/>
              <a:t>testimoni oculari, membri delle famiglie delle vittime, avvocati, fonti vicine ai prigionieri e alla magistratura </a:t>
            </a:r>
            <a:r>
              <a:rPr lang="it-IT" dirty="0" smtClean="0"/>
              <a:t>iraniana).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IRAN HUMAN RIGHTS, www.iranhr.net                                                                                             Tel: +47 91742177    mail@iranhr.net</a:t>
            </a:r>
            <a:endParaRPr lang="nb-NO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Esecuzioni per traffico di droga nel periodo 2010-2014: almeno 2052 persone messe a morte in 5 anni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1125084"/>
              </p:ext>
            </p:extLst>
          </p:nvPr>
        </p:nvGraphicFramePr>
        <p:xfrm>
          <a:off x="457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Il 49% delle esecuzioni registrate nel </a:t>
            </a:r>
            <a:r>
              <a:rPr lang="nb-NO" b="1" dirty="0" smtClean="0"/>
              <a:t>2014</a:t>
            </a:r>
            <a:r>
              <a:rPr lang="nb-NO" dirty="0" smtClean="0"/>
              <a:t> (367 persone) è </a:t>
            </a:r>
            <a:r>
              <a:rPr lang="nb-NO" dirty="0" smtClean="0"/>
              <a:t> legato a reati per droga</a:t>
            </a:r>
          </a:p>
          <a:p>
            <a:endParaRPr lang="nb-NO" dirty="0" smtClean="0"/>
          </a:p>
          <a:p>
            <a:r>
              <a:rPr lang="nb-NO" dirty="0" smtClean="0"/>
              <a:t>Nei primi 8 mesi del </a:t>
            </a:r>
            <a:r>
              <a:rPr lang="nb-NO" b="1" dirty="0" smtClean="0"/>
              <a:t>2015</a:t>
            </a:r>
            <a:r>
              <a:rPr lang="nb-NO" dirty="0" smtClean="0"/>
              <a:t> almeno </a:t>
            </a:r>
            <a:r>
              <a:rPr lang="it-IT" u="sng" dirty="0">
                <a:latin typeface="Calibri"/>
                <a:ea typeface="Times New Roman"/>
                <a:cs typeface="Courier New"/>
              </a:rPr>
              <a:t>506 persone</a:t>
            </a:r>
            <a:r>
              <a:rPr lang="it-IT" dirty="0">
                <a:latin typeface="Calibri"/>
                <a:ea typeface="Times New Roman"/>
                <a:cs typeface="Courier New"/>
              </a:rPr>
              <a:t> sono state messe a </a:t>
            </a:r>
            <a:r>
              <a:rPr lang="it-IT" dirty="0" smtClean="0">
                <a:latin typeface="Calibri"/>
                <a:ea typeface="Times New Roman"/>
                <a:cs typeface="Courier New"/>
              </a:rPr>
              <a:t>morte per reati legati alla droga. Il 40% in più del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 (c) 2014 Annual Report on the Death Penalty in Iran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Mahmood </a:t>
            </a:r>
            <a:r>
              <a:rPr lang="nb-NO" dirty="0" smtClean="0"/>
              <a:t>Barati, insegnante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830688" cy="4623816"/>
          </a:xfrm>
        </p:spPr>
        <p:txBody>
          <a:bodyPr>
            <a:normAutofit/>
          </a:bodyPr>
          <a:lstStyle/>
          <a:p>
            <a:r>
              <a:rPr lang="it-IT" b="1" u="sng" dirty="0" err="1"/>
              <a:t>Mahmood</a:t>
            </a:r>
            <a:r>
              <a:rPr lang="it-IT" b="1" u="sng" dirty="0"/>
              <a:t> </a:t>
            </a:r>
            <a:r>
              <a:rPr lang="it-IT" b="1" u="sng" dirty="0" smtClean="0"/>
              <a:t>Barati </a:t>
            </a:r>
            <a:r>
              <a:rPr lang="it-IT" dirty="0" smtClean="0"/>
              <a:t>è </a:t>
            </a:r>
            <a:r>
              <a:rPr lang="it-IT" dirty="0"/>
              <a:t>stato condannato a morte sulla base di false testimonianze di un detenuto per </a:t>
            </a:r>
            <a:r>
              <a:rPr lang="it-IT" dirty="0" smtClean="0"/>
              <a:t>droga e non </a:t>
            </a:r>
            <a:r>
              <a:rPr lang="it-IT" dirty="0"/>
              <a:t>aveva precedenti. </a:t>
            </a:r>
            <a:r>
              <a:rPr lang="it-IT" dirty="0" smtClean="0"/>
              <a:t>E’ </a:t>
            </a:r>
            <a:r>
              <a:rPr lang="it-IT" dirty="0"/>
              <a:t>stato messo a morte nella prigione di </a:t>
            </a:r>
            <a:r>
              <a:rPr lang="it-IT" dirty="0" err="1"/>
              <a:t>Gehzelhesar</a:t>
            </a:r>
            <a:r>
              <a:rPr lang="it-IT" dirty="0"/>
              <a:t> il 7 settembre di quest’anno.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40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Reati per droga puniti con la pena di morte in Iran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Contrabbando di più di 5 kg di oppio o </a:t>
            </a:r>
            <a:r>
              <a:rPr lang="it-IT" dirty="0" smtClean="0"/>
              <a:t>cannabis</a:t>
            </a:r>
          </a:p>
          <a:p>
            <a:pPr lvl="0"/>
            <a:r>
              <a:rPr lang="it-IT" dirty="0"/>
              <a:t>Acquisto, trasporto e occultamento di più di 5 kg di oppio o di cannabis (reati punibili in terza </a:t>
            </a:r>
            <a:r>
              <a:rPr lang="it-IT" dirty="0" smtClean="0"/>
              <a:t>condanna)</a:t>
            </a:r>
          </a:p>
          <a:p>
            <a:pPr lvl="0"/>
            <a:r>
              <a:rPr lang="en-US" dirty="0" smtClean="0"/>
              <a:t> </a:t>
            </a:r>
            <a:r>
              <a:rPr lang="it-IT" dirty="0"/>
              <a:t>Contrabbando in Iran, traffico, produzione, distribuzione e esportazione di più di 30 grammi di eroina, morfina, cocaina o dei loro derivati.</a:t>
            </a:r>
            <a:endParaRPr lang="nb-NO" dirty="0" smtClean="0"/>
          </a:p>
          <a:p>
            <a:pPr lvl="0"/>
            <a:endParaRPr lang="en-US" dirty="0" smtClean="0"/>
          </a:p>
          <a:p>
            <a:pPr lvl="0"/>
            <a:endParaRPr lang="nb-NO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6815-DBE4-4811-B1E4-C58A310FB96E}" type="datetime1">
              <a:rPr lang="en-GB" smtClean="0"/>
              <a:pPr/>
              <a:t>07/10/2015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89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/>
              <a:t>C</a:t>
            </a:r>
            <a:r>
              <a:rPr lang="it-IT" sz="3000" dirty="0" smtClean="0"/>
              <a:t>ooperazione internazionale con </a:t>
            </a:r>
            <a:r>
              <a:rPr lang="it-IT" sz="3000" dirty="0"/>
              <a:t>l’Iran per combattere il traffico di </a:t>
            </a:r>
            <a:r>
              <a:rPr lang="it-IT" sz="3000" dirty="0" smtClean="0"/>
              <a:t>droga attraverso i programmi dell’ </a:t>
            </a:r>
            <a:r>
              <a:rPr lang="it-IT" sz="3000" dirty="0"/>
              <a:t>UNODC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La maggior parte dei finanziamenti </a:t>
            </a:r>
            <a:r>
              <a:rPr lang="it-IT" sz="1800" dirty="0" smtClean="0"/>
              <a:t>europei </a:t>
            </a:r>
            <a:r>
              <a:rPr lang="it-IT" sz="1800" dirty="0"/>
              <a:t>per i programmi di lotta </a:t>
            </a:r>
            <a:r>
              <a:rPr lang="it-IT" sz="1800" dirty="0" smtClean="0"/>
              <a:t>al traffico di droga </a:t>
            </a:r>
            <a:r>
              <a:rPr lang="it-IT" sz="1800" dirty="0"/>
              <a:t>è supervisionato </a:t>
            </a:r>
            <a:r>
              <a:rPr lang="it-IT" sz="1800" u="sng" dirty="0"/>
              <a:t>dall'Ufficio delle Nazioni Unite </a:t>
            </a:r>
            <a:r>
              <a:rPr lang="it-IT" sz="1800" u="sng" dirty="0" smtClean="0"/>
              <a:t>per il controllo della Droga e la prevenzione del Crimine</a:t>
            </a:r>
            <a:r>
              <a:rPr lang="it-IT" sz="1800" dirty="0" smtClean="0"/>
              <a:t> (</a:t>
            </a:r>
            <a:r>
              <a:rPr lang="it-IT" sz="1800" b="1" dirty="0" smtClean="0"/>
              <a:t>UNODC</a:t>
            </a:r>
            <a:r>
              <a:rPr lang="it-IT" sz="1800" dirty="0"/>
              <a:t>). In linea di principio l'UNODC si oppone alla pena di morte per reati di droga, </a:t>
            </a:r>
            <a:r>
              <a:rPr lang="it-IT" sz="1800" dirty="0" smtClean="0"/>
              <a:t>ma di fatto  </a:t>
            </a:r>
            <a:r>
              <a:rPr lang="it-IT" sz="1800" dirty="0"/>
              <a:t>i suoi programmi finiscono per </a:t>
            </a:r>
            <a:r>
              <a:rPr lang="it-IT" sz="1800" dirty="0" smtClean="0"/>
              <a:t>incoraggiare le esecuzioni capitali.</a:t>
            </a:r>
            <a:endParaRPr lang="it-IT" sz="1800" dirty="0"/>
          </a:p>
          <a:p>
            <a:endParaRPr lang="it-IT" sz="1800" dirty="0" smtClean="0"/>
          </a:p>
          <a:p>
            <a:r>
              <a:rPr lang="it-IT" sz="1800" dirty="0" smtClean="0"/>
              <a:t>Il successo dei  programmi  si misura dall’ aumento </a:t>
            </a:r>
            <a:r>
              <a:rPr lang="it-IT" sz="1800" dirty="0"/>
              <a:t>del numero di arresti, </a:t>
            </a:r>
            <a:r>
              <a:rPr lang="it-IT" sz="1800" dirty="0" smtClean="0"/>
              <a:t>di condanne </a:t>
            </a:r>
            <a:r>
              <a:rPr lang="it-IT" sz="1800" dirty="0"/>
              <a:t>e </a:t>
            </a:r>
            <a:r>
              <a:rPr lang="it-IT" sz="1800" dirty="0" smtClean="0"/>
              <a:t>dalle </a:t>
            </a:r>
            <a:r>
              <a:rPr lang="it-IT" sz="1800" dirty="0"/>
              <a:t>dimensioni </a:t>
            </a:r>
            <a:r>
              <a:rPr lang="it-IT" sz="1800" dirty="0" smtClean="0"/>
              <a:t>dei sequestri, rischiando così di incrementare </a:t>
            </a:r>
            <a:r>
              <a:rPr lang="it-IT" sz="1800" dirty="0"/>
              <a:t>il numero delle condanne a morte emesse da paesi come l'Iran </a:t>
            </a:r>
            <a:r>
              <a:rPr lang="it-IT" sz="1800" dirty="0" smtClean="0"/>
              <a:t>e il Pakistan.</a:t>
            </a:r>
          </a:p>
          <a:p>
            <a:endParaRPr lang="it-IT" sz="1800" dirty="0"/>
          </a:p>
          <a:p>
            <a:r>
              <a:rPr lang="it-IT" sz="1800" dirty="0" smtClean="0"/>
              <a:t>Nonostante l’aumento di esecuzioni legate ai reati </a:t>
            </a:r>
            <a:r>
              <a:rPr lang="it-IT" sz="1800" dirty="0"/>
              <a:t>di droga, </a:t>
            </a:r>
            <a:r>
              <a:rPr lang="it-IT" sz="1800" b="1" dirty="0" smtClean="0"/>
              <a:t>nel </a:t>
            </a:r>
            <a:r>
              <a:rPr lang="it-IT" sz="1800" b="1" dirty="0"/>
              <a:t>febbraio 2015 </a:t>
            </a:r>
            <a:r>
              <a:rPr lang="it-IT" sz="1800" dirty="0" err="1"/>
              <a:t>Yury</a:t>
            </a:r>
            <a:r>
              <a:rPr lang="it-IT" sz="1800" dirty="0"/>
              <a:t> </a:t>
            </a:r>
            <a:r>
              <a:rPr lang="it-IT" sz="1800" dirty="0" err="1"/>
              <a:t>Fedotov</a:t>
            </a:r>
            <a:r>
              <a:rPr lang="it-IT" sz="1800" dirty="0"/>
              <a:t>, direttore esecutivo </a:t>
            </a:r>
            <a:r>
              <a:rPr lang="it-IT" sz="1800" dirty="0" smtClean="0"/>
              <a:t>dell'UNODC, </a:t>
            </a:r>
            <a:r>
              <a:rPr lang="it-IT" sz="1800" dirty="0"/>
              <a:t>ha annunciato </a:t>
            </a:r>
            <a:r>
              <a:rPr lang="it-IT" sz="1800" dirty="0" smtClean="0"/>
              <a:t> l’attuazione imminente di </a:t>
            </a:r>
            <a:r>
              <a:rPr lang="it-IT" sz="1800" b="1" u="sng" dirty="0" smtClean="0"/>
              <a:t>un piano anti-droga in Iran della durata </a:t>
            </a:r>
            <a:r>
              <a:rPr lang="it-IT" sz="1800" b="1" u="sng" dirty="0"/>
              <a:t>cinque anni</a:t>
            </a:r>
            <a:r>
              <a:rPr lang="it-IT" sz="1800" b="1" dirty="0"/>
              <a:t> </a:t>
            </a:r>
            <a:r>
              <a:rPr lang="it-IT" sz="1800" dirty="0" smtClean="0"/>
              <a:t>, ribadendo </a:t>
            </a:r>
            <a:r>
              <a:rPr lang="it-IT" sz="1800" dirty="0"/>
              <a:t>che </a:t>
            </a:r>
            <a:r>
              <a:rPr lang="it-IT" sz="1800" dirty="0" smtClean="0"/>
              <a:t>«</a:t>
            </a:r>
            <a:r>
              <a:rPr lang="it-IT" sz="1800" i="1" dirty="0" smtClean="0"/>
              <a:t>nessun </a:t>
            </a:r>
            <a:r>
              <a:rPr lang="it-IT" sz="1800" i="1" dirty="0"/>
              <a:t>paese può competere con l'Iran per quanto riguarda la quantità di sostanze stupefacenti </a:t>
            </a:r>
            <a:r>
              <a:rPr lang="it-IT" sz="1800" i="1" dirty="0" smtClean="0"/>
              <a:t>scoperte </a:t>
            </a:r>
            <a:r>
              <a:rPr lang="it-IT" sz="1800" i="1" dirty="0"/>
              <a:t>e sequestrate</a:t>
            </a:r>
            <a:r>
              <a:rPr lang="it-IT" sz="1800" dirty="0"/>
              <a:t>». L'agenzia, tuttavia, ha rifiutato di rivelare quali paesi </a:t>
            </a:r>
            <a:r>
              <a:rPr lang="it-IT" sz="1800" dirty="0" smtClean="0"/>
              <a:t>avrebbero contribuito </a:t>
            </a:r>
            <a:r>
              <a:rPr lang="it-IT" sz="1800" dirty="0"/>
              <a:t>al prossimo pacchetto di </a:t>
            </a:r>
            <a:r>
              <a:rPr lang="it-IT" sz="1800" dirty="0" smtClean="0"/>
              <a:t>aiuti e finanziamenti.</a:t>
            </a:r>
          </a:p>
          <a:p>
            <a:pPr marL="118872" indent="0">
              <a:buNone/>
            </a:pP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L’Italia</a:t>
            </a:r>
            <a:r>
              <a:rPr lang="en-US" sz="1800" dirty="0"/>
              <a:t> </a:t>
            </a:r>
            <a:r>
              <a:rPr lang="en-US" sz="1800" dirty="0" smtClean="0"/>
              <a:t>e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</a:t>
            </a:r>
            <a:r>
              <a:rPr lang="en-US" sz="1800" dirty="0" err="1" smtClean="0"/>
              <a:t>Paesi</a:t>
            </a:r>
            <a:r>
              <a:rPr lang="en-US" sz="1800" dirty="0" smtClean="0"/>
              <a:t> </a:t>
            </a:r>
            <a:r>
              <a:rPr lang="en-US" sz="1800" dirty="0" err="1" smtClean="0"/>
              <a:t>europei</a:t>
            </a:r>
            <a:r>
              <a:rPr lang="en-US" sz="1800" dirty="0" smtClean="0"/>
              <a:t> come la Germania, la </a:t>
            </a:r>
            <a:r>
              <a:rPr lang="en-US" sz="1800" dirty="0" err="1" smtClean="0"/>
              <a:t>Francia</a:t>
            </a:r>
            <a:r>
              <a:rPr lang="en-US" sz="1800" dirty="0" smtClean="0"/>
              <a:t>, la </a:t>
            </a:r>
            <a:r>
              <a:rPr lang="en-US" sz="1800" dirty="0" err="1" smtClean="0"/>
              <a:t>Norvegia</a:t>
            </a:r>
            <a:r>
              <a:rPr lang="en-US" sz="1800" dirty="0" smtClean="0"/>
              <a:t>  e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Regno</a:t>
            </a:r>
            <a:r>
              <a:rPr lang="en-US" sz="1800" dirty="0" smtClean="0"/>
              <a:t> </a:t>
            </a:r>
            <a:r>
              <a:rPr lang="en-US" sz="1800" dirty="0" err="1" smtClean="0"/>
              <a:t>Unito</a:t>
            </a:r>
            <a:r>
              <a:rPr lang="en-US" sz="1800" dirty="0" smtClean="0"/>
              <a:t> </a:t>
            </a:r>
            <a:r>
              <a:rPr lang="en-US" sz="1800" dirty="0" err="1" smtClean="0"/>
              <a:t>hanno</a:t>
            </a:r>
            <a:r>
              <a:rPr lang="en-US" sz="1800" dirty="0" smtClean="0"/>
              <a:t>  </a:t>
            </a:r>
            <a:r>
              <a:rPr lang="en-US" sz="1800" dirty="0" err="1" smtClean="0"/>
              <a:t>finanziato</a:t>
            </a:r>
            <a:r>
              <a:rPr lang="en-US" sz="1800" dirty="0" smtClean="0"/>
              <a:t> – e </a:t>
            </a:r>
            <a:r>
              <a:rPr lang="en-US" sz="1800" dirty="0" err="1" smtClean="0"/>
              <a:t>ancora</a:t>
            </a:r>
            <a:r>
              <a:rPr lang="en-US" sz="1800" dirty="0" smtClean="0"/>
              <a:t> </a:t>
            </a:r>
            <a:r>
              <a:rPr lang="en-US" sz="1800" dirty="0" err="1" smtClean="0"/>
              <a:t>finanziano</a:t>
            </a:r>
            <a:r>
              <a:rPr lang="en-US" sz="1800" dirty="0" smtClean="0"/>
              <a:t> -  </a:t>
            </a:r>
            <a:r>
              <a:rPr lang="en-US" sz="1800" dirty="0" err="1" smtClean="0"/>
              <a:t>tali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programmi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A164-F8C6-4F80-BE88-AB5B294F4441}" type="datetime1">
              <a:rPr lang="en-GB" smtClean="0"/>
              <a:pPr/>
              <a:t>08/10/2015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Coalitions Against the Death Penalty, www.worldcoalition.org,                          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6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L’Italia e i finanziamenti ai programmi dell’UNODC in Iran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Secondo i dati raccolti da </a:t>
            </a:r>
            <a:r>
              <a:rPr lang="it-IT" sz="2000" b="1" dirty="0" err="1" smtClean="0"/>
              <a:t>Reprieve</a:t>
            </a:r>
            <a:r>
              <a:rPr lang="it-IT" sz="2000" b="1" dirty="0"/>
              <a:t> </a:t>
            </a:r>
            <a:r>
              <a:rPr lang="it-IT" sz="2000" dirty="0" smtClean="0"/>
              <a:t>l’Italia ha finanziato ben </a:t>
            </a:r>
            <a:r>
              <a:rPr lang="it-IT" sz="2000" u="sng" dirty="0" smtClean="0"/>
              <a:t>5 programmi </a:t>
            </a:r>
            <a:r>
              <a:rPr lang="it-IT" sz="2000" dirty="0" smtClean="0"/>
              <a:t>dell’UNODC dal </a:t>
            </a:r>
            <a:r>
              <a:rPr lang="it-IT" sz="2000" u="sng" dirty="0" smtClean="0"/>
              <a:t>1998 al 2014</a:t>
            </a:r>
            <a:r>
              <a:rPr lang="it-IT" sz="2000" dirty="0" smtClean="0"/>
              <a:t>  per un totale di </a:t>
            </a:r>
            <a:r>
              <a:rPr lang="en-US" sz="2000" dirty="0"/>
              <a:t>$</a:t>
            </a:r>
            <a:r>
              <a:rPr lang="en-US" sz="2000" dirty="0" smtClean="0"/>
              <a:t>2,312,077.</a:t>
            </a:r>
          </a:p>
          <a:p>
            <a:endParaRPr lang="it-IT" sz="2000" dirty="0"/>
          </a:p>
          <a:p>
            <a:r>
              <a:rPr lang="it-IT" sz="2000" dirty="0" smtClean="0"/>
              <a:t>Le esecuzioni legate ai reati di droga avvenute in Iran dal 1998 al 2014 sono state </a:t>
            </a:r>
            <a:r>
              <a:rPr lang="it-IT" sz="2000" b="1" dirty="0" smtClean="0"/>
              <a:t>3353</a:t>
            </a:r>
            <a:r>
              <a:rPr lang="it-IT" sz="2000" dirty="0"/>
              <a:t>. (</a:t>
            </a:r>
            <a:r>
              <a:rPr lang="it-IT" sz="2000" dirty="0">
                <a:hlinkClick r:id="rId2" action="ppaction://hlinkfile"/>
              </a:rPr>
              <a:t>file:///C:/</a:t>
            </a:r>
            <a:r>
              <a:rPr lang="it-IT" sz="2000" dirty="0" smtClean="0">
                <a:hlinkClick r:id="rId2" action="ppaction://hlinkfile"/>
              </a:rPr>
              <a:t>Users/Utente/Downloads/European-Aid-for-Executions-A-Report-by-Reprieve.pdf</a:t>
            </a:r>
            <a:r>
              <a:rPr lang="it-IT" sz="2000" dirty="0" smtClean="0"/>
              <a:t>).</a:t>
            </a:r>
          </a:p>
          <a:p>
            <a:endParaRPr lang="it-IT" sz="2000" dirty="0"/>
          </a:p>
          <a:p>
            <a:r>
              <a:rPr lang="it-IT" sz="2000" i="1" dirty="0"/>
              <a:t>Iran Human </a:t>
            </a:r>
            <a:r>
              <a:rPr lang="it-IT" sz="2000" i="1" dirty="0" err="1"/>
              <a:t>Rights</a:t>
            </a:r>
            <a:r>
              <a:rPr lang="it-IT" sz="2000" dirty="0"/>
              <a:t> chiede al governo italiano di non sostenere ulteriormente i programmi dell’UNODC in Iran che favoriscono indirettamente l’aumento delle esecuzioni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 smtClean="0"/>
              <a:t>Alcuni Paesi come </a:t>
            </a:r>
            <a:r>
              <a:rPr lang="it-IT" sz="2000" dirty="0"/>
              <a:t>la </a:t>
            </a:r>
            <a:r>
              <a:rPr lang="it-IT" sz="2000" b="1" dirty="0" smtClean="0"/>
              <a:t>Danimarca </a:t>
            </a:r>
            <a:r>
              <a:rPr lang="it-IT" sz="2000" dirty="0" smtClean="0"/>
              <a:t>e </a:t>
            </a:r>
            <a:r>
              <a:rPr lang="it-IT" sz="2000" dirty="0"/>
              <a:t>l</a:t>
            </a:r>
            <a:r>
              <a:rPr lang="it-IT" sz="2000" b="1" dirty="0"/>
              <a:t>’Irlanda hanno sospeso il loro finanziamento ai progetti UNODC</a:t>
            </a:r>
            <a:r>
              <a:rPr lang="it-IT" sz="2000" dirty="0"/>
              <a:t> in Iran, perché non vogliono contribuire all’esecuzione di diverse centinaia di persone ogni </a:t>
            </a:r>
            <a:r>
              <a:rPr lang="it-IT" sz="2000" dirty="0" smtClean="0"/>
              <a:t>anno.</a:t>
            </a:r>
            <a:endParaRPr lang="it-IT" sz="2000" dirty="0"/>
          </a:p>
          <a:p>
            <a:endParaRPr lang="it-IT" sz="2000" dirty="0" smtClean="0"/>
          </a:p>
          <a:p>
            <a:pPr marL="118872" indent="0">
              <a:buNone/>
            </a:pPr>
            <a:endParaRPr lang="it-IT" sz="2000" b="1" dirty="0"/>
          </a:p>
          <a:p>
            <a:endParaRPr lang="en-US" sz="2000" dirty="0" smtClean="0"/>
          </a:p>
          <a:p>
            <a:pPr marL="118872" indent="0">
              <a:buNone/>
            </a:pPr>
            <a:endParaRPr lang="it-IT" sz="2000" dirty="0" smtClean="0"/>
          </a:p>
          <a:p>
            <a:pPr marL="118872" indent="0">
              <a:buNone/>
            </a:pPr>
            <a:endParaRPr lang="it-IT" sz="2000" dirty="0" smtClean="0"/>
          </a:p>
          <a:p>
            <a:endParaRPr lang="en-US" sz="2000" b="1" u="sng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46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Cambiamenti possibili e inversione di rotta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 Paesi europei membri </a:t>
            </a:r>
            <a:r>
              <a:rPr lang="en-US" sz="2000" dirty="0"/>
              <a:t>del </a:t>
            </a:r>
            <a:r>
              <a:rPr lang="en-US" sz="2000" dirty="0" err="1"/>
              <a:t>Comitato</a:t>
            </a:r>
            <a:r>
              <a:rPr lang="en-US" sz="2000" dirty="0"/>
              <a:t> </a:t>
            </a:r>
            <a:r>
              <a:rPr lang="en-US" sz="2000" dirty="0" err="1"/>
              <a:t>Direttivo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Coalizione</a:t>
            </a:r>
            <a:r>
              <a:rPr lang="en-US" sz="2000" dirty="0"/>
              <a:t> </a:t>
            </a:r>
            <a:r>
              <a:rPr lang="en-US" sz="2000" dirty="0" err="1"/>
              <a:t>Mondiale</a:t>
            </a:r>
            <a:r>
              <a:rPr lang="en-US" sz="2000" dirty="0"/>
              <a:t>  </a:t>
            </a:r>
            <a:r>
              <a:rPr lang="en-US" sz="2000" dirty="0" err="1"/>
              <a:t>contro</a:t>
            </a:r>
            <a:r>
              <a:rPr lang="en-US" sz="2000" dirty="0"/>
              <a:t> la Pena di </a:t>
            </a:r>
            <a:r>
              <a:rPr lang="en-US" sz="2000" dirty="0" err="1"/>
              <a:t>Morte</a:t>
            </a:r>
            <a:r>
              <a:rPr lang="en-US" sz="2000" dirty="0"/>
              <a:t> </a:t>
            </a:r>
            <a:r>
              <a:rPr lang="it-IT" sz="2000" dirty="0" smtClean="0"/>
              <a:t>possono </a:t>
            </a:r>
            <a:r>
              <a:rPr lang="it-IT" sz="2000" dirty="0"/>
              <a:t>aiutare </a:t>
            </a:r>
            <a:r>
              <a:rPr lang="it-IT" sz="2000" dirty="0" smtClean="0"/>
              <a:t>facendo pressione su </a:t>
            </a:r>
            <a:r>
              <a:rPr lang="it-IT" sz="2000" dirty="0"/>
              <a:t>i loro governi </a:t>
            </a:r>
            <a:r>
              <a:rPr lang="it-IT" sz="2000" dirty="0" err="1" smtClean="0"/>
              <a:t>perchè</a:t>
            </a:r>
            <a:r>
              <a:rPr lang="it-IT" sz="2000" dirty="0" smtClean="0"/>
              <a:t> forniscano un trasparente resoconto dei programmi finanziati.</a:t>
            </a:r>
          </a:p>
          <a:p>
            <a:endParaRPr lang="it-IT" sz="2000" i="1" dirty="0"/>
          </a:p>
          <a:p>
            <a:r>
              <a:rPr lang="it-IT" sz="2000" dirty="0" smtClean="0"/>
              <a:t>I Paesi europei </a:t>
            </a:r>
            <a:r>
              <a:rPr lang="it-IT" sz="2000" dirty="0"/>
              <a:t>che finanziano i programmi UNODC in Iran, </a:t>
            </a:r>
            <a:r>
              <a:rPr lang="it-IT" sz="2000" dirty="0" smtClean="0"/>
              <a:t>devono </a:t>
            </a:r>
            <a:r>
              <a:rPr lang="it-IT" sz="2000" dirty="0"/>
              <a:t>porre come  condizione alla loro cooperazione </a:t>
            </a:r>
            <a:r>
              <a:rPr lang="it-IT" sz="2000" u="sng" dirty="0"/>
              <a:t>una moratoria sulla pena di morte</a:t>
            </a:r>
            <a:r>
              <a:rPr lang="it-IT" sz="2000" dirty="0"/>
              <a:t> per i reati legati alla </a:t>
            </a:r>
            <a:r>
              <a:rPr lang="it-IT" sz="2000" dirty="0" smtClean="0"/>
              <a:t>droga, o in assenza di tale condizione sospendere gli stessi finanziamenti.</a:t>
            </a:r>
          </a:p>
          <a:p>
            <a:pPr marL="118872" indent="0">
              <a:buNone/>
            </a:pPr>
            <a:endParaRPr lang="it-IT" sz="2000" dirty="0"/>
          </a:p>
          <a:p>
            <a:endParaRPr lang="it-IT" sz="2000" dirty="0" smtClean="0"/>
          </a:p>
          <a:p>
            <a:pPr marL="118872" indent="0">
              <a:buNone/>
            </a:pPr>
            <a:endParaRPr lang="en-US" sz="20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IRAN HUMAN RIGHTS, www.iranhr.net                                                                                             Tel: +47 91742177    mail@iranhr.net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9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31924</TotalTime>
  <Words>841</Words>
  <Application>Microsoft Office PowerPoint</Application>
  <PresentationFormat>Presentazione su schermo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Module</vt:lpstr>
      <vt:lpstr>Pena di Morte e reati legati alla droga in Iran   www.iranhr.it  www.iranhr.net  ufficiostampa@iranhr.it  </vt:lpstr>
      <vt:lpstr>Iran Human Rights (IHR)</vt:lpstr>
      <vt:lpstr>Fonti</vt:lpstr>
      <vt:lpstr>Esecuzioni per traffico di droga nel periodo 2010-2014: almeno 2052 persone messe a morte in 5 anni</vt:lpstr>
      <vt:lpstr>Mahmood Barati, insegnante</vt:lpstr>
      <vt:lpstr>Reati per droga puniti con la pena di morte in Iran:</vt:lpstr>
      <vt:lpstr>Cooperazione internazionale con l’Iran per combattere il traffico di droga attraverso i programmi dell’ UNODC</vt:lpstr>
      <vt:lpstr>L’Italia e i finanziamenti ai programmi dell’UNODC in Iran</vt:lpstr>
      <vt:lpstr>Cambiamenti possibili e inversione di rotta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of the Death Penalty in Iran- 2010</dc:title>
  <dc:creator>mahmo</dc:creator>
  <cp:lastModifiedBy>Utente</cp:lastModifiedBy>
  <cp:revision>145</cp:revision>
  <dcterms:created xsi:type="dcterms:W3CDTF">2011-02-09T21:35:49Z</dcterms:created>
  <dcterms:modified xsi:type="dcterms:W3CDTF">2015-10-08T03:22:58Z</dcterms:modified>
</cp:coreProperties>
</file>